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3"/>
    <p:sldId id="257" r:id="rId4"/>
    <p:sldId id="258" r:id="rId5"/>
    <p:sldId id="259" r:id="rId6"/>
    <p:sldId id="268" r:id="rId8"/>
    <p:sldId id="260" r:id="rId9"/>
    <p:sldId id="269" r:id="rId10"/>
    <p:sldId id="275" r:id="rId11"/>
    <p:sldId id="261" r:id="rId12"/>
    <p:sldId id="270" r:id="rId13"/>
    <p:sldId id="271" r:id="rId14"/>
    <p:sldId id="276" r:id="rId15"/>
    <p:sldId id="262" r:id="rId16"/>
    <p:sldId id="277" r:id="rId17"/>
    <p:sldId id="264" r:id="rId18"/>
    <p:sldId id="265" r:id="rId19"/>
  </p:sldIdLst>
  <p:sldSz cx="18288000" cy="10287000"/>
  <p:notesSz cx="6858000" cy="9144000"/>
  <p:embeddedFontLst>
    <p:embeddedFont>
      <p:font typeface="Poppins Bold" panose="00000800000000000000"/>
      <p:bold r:id="rId23"/>
    </p:embeddedFont>
    <p:embeddedFont>
      <p:font typeface="Calibri" panose="020F0502020204030204" charset="0"/>
      <p:regular r:id="rId24"/>
      <p:bold r:id="rId25"/>
      <p:italic r:id="rId26"/>
      <p:boldItalic r:id="rId27"/>
    </p:embeddedFont>
    <p:embeddedFont>
      <p:font typeface="Open Sans"/>
      <p:regular r:id="rId28"/>
    </p:embeddedFont>
    <p:embeddedFont>
      <p:font typeface="Open Sans Bold"/>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16.jpeg"/><Relationship Id="rId3" Type="http://schemas.openxmlformats.org/officeDocument/2006/relationships/image" Target="../media/image14.jpeg"/><Relationship Id="rId2" Type="http://schemas.openxmlformats.org/officeDocument/2006/relationships/image" Target="../media/image3.sv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16.jpeg"/><Relationship Id="rId3" Type="http://schemas.openxmlformats.org/officeDocument/2006/relationships/image" Target="../media/image14.jpeg"/><Relationship Id="rId2" Type="http://schemas.openxmlformats.org/officeDocument/2006/relationships/image" Target="../media/image3.sv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3.sv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3.sv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21.jpeg"/><Relationship Id="rId2" Type="http://schemas.openxmlformats.org/officeDocument/2006/relationships/image" Target="../media/image3.sv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22.jpeg"/><Relationship Id="rId2" Type="http://schemas.openxmlformats.org/officeDocument/2006/relationships/image" Target="../media/image3.sv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5.jpeg"/><Relationship Id="rId2" Type="http://schemas.openxmlformats.org/officeDocument/2006/relationships/image" Target="../media/image3.sv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6.jpeg"/><Relationship Id="rId2" Type="http://schemas.openxmlformats.org/officeDocument/2006/relationships/image" Target="../media/image3.sv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4.png"/><Relationship Id="rId3" Type="http://schemas.openxmlformats.org/officeDocument/2006/relationships/image" Target="../media/image10.jpeg"/><Relationship Id="rId2" Type="http://schemas.openxmlformats.org/officeDocument/2006/relationships/image" Target="../media/image3.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4.png"/><Relationship Id="rId3" Type="http://schemas.openxmlformats.org/officeDocument/2006/relationships/image" Target="../media/image14.jpeg"/><Relationship Id="rId2" Type="http://schemas.openxmlformats.org/officeDocument/2006/relationships/image" Target="../media/image3.sv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17259300" y="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6" name="Freeform 6"/>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00330" y="308610"/>
            <a:ext cx="18210530" cy="7218045"/>
          </a:xfrm>
          <a:prstGeom prst="rect">
            <a:avLst/>
          </a:prstGeom>
        </p:spPr>
        <p:txBody>
          <a:bodyPr wrap="square" lIns="0" tIns="0" rIns="0" bIns="0" rtlCol="0" anchor="t">
            <a:noAutofit/>
          </a:bodyPr>
          <a:lstStyle/>
          <a:p>
            <a:pPr algn="ctr">
              <a:lnSpc>
                <a:spcPts val="19425"/>
              </a:lnSpc>
              <a:spcBef>
                <a:spcPct val="0"/>
              </a:spcBef>
            </a:pPr>
            <a:r>
              <a:rPr lang="en-US" sz="11000">
                <a:solidFill>
                  <a:srgbClr val="FFFFFF"/>
                </a:solidFill>
                <a:latin typeface="Poppins Bold" panose="00000800000000000000"/>
              </a:rPr>
              <a:t>Indian Agricultural</a:t>
            </a:r>
            <a:endParaRPr lang="en-US" sz="11000">
              <a:solidFill>
                <a:srgbClr val="FFFFFF"/>
              </a:solidFill>
              <a:latin typeface="Poppins Bold" panose="00000800000000000000"/>
            </a:endParaRPr>
          </a:p>
          <a:p>
            <a:pPr algn="ctr">
              <a:lnSpc>
                <a:spcPts val="19425"/>
              </a:lnSpc>
              <a:spcBef>
                <a:spcPct val="0"/>
              </a:spcBef>
            </a:pPr>
            <a:r>
              <a:rPr lang="en-US" sz="11000">
                <a:solidFill>
                  <a:srgbClr val="FFFFFF"/>
                </a:solidFill>
                <a:latin typeface="Poppins Bold" panose="00000800000000000000"/>
              </a:rPr>
              <a:t>Analysis</a:t>
            </a:r>
            <a:endParaRPr lang="en-US" sz="11000">
              <a:solidFill>
                <a:srgbClr val="FFFFFF"/>
              </a:solidFill>
              <a:latin typeface="Poppins Bold" panose="00000800000000000000"/>
            </a:endParaRPr>
          </a:p>
        </p:txBody>
      </p:sp>
      <p:sp>
        <p:nvSpPr>
          <p:cNvPr id="8" name="Freeform 8"/>
          <p:cNvSpPr/>
          <p:nvPr/>
        </p:nvSpPr>
        <p:spPr>
          <a:xfrm rot="-5245228">
            <a:off x="1322470" y="1989122"/>
            <a:ext cx="1441062" cy="1889917"/>
          </a:xfrm>
          <a:custGeom>
            <a:avLst/>
            <a:gdLst/>
            <a:ahLst/>
            <a:cxnLst/>
            <a:rect l="l" t="t" r="r" b="b"/>
            <a:pathLst>
              <a:path w="1441062" h="1889917">
                <a:moveTo>
                  <a:pt x="0" y="0"/>
                </a:moveTo>
                <a:lnTo>
                  <a:pt x="1441062" y="0"/>
                </a:lnTo>
                <a:lnTo>
                  <a:pt x="1441062" y="1889917"/>
                </a:lnTo>
                <a:lnTo>
                  <a:pt x="0" y="1889917"/>
                </a:lnTo>
                <a:lnTo>
                  <a:pt x="0" y="0"/>
                </a:lnTo>
                <a:close/>
              </a:path>
            </a:pathLst>
          </a:custGeom>
          <a:blipFill>
            <a:blip r:embed="rId4"/>
            <a:stretch>
              <a:fillRect/>
            </a:stretch>
          </a:blipFill>
        </p:spPr>
      </p:sp>
      <p:sp>
        <p:nvSpPr>
          <p:cNvPr id="16" name="Text Box 15"/>
          <p:cNvSpPr txBox="1"/>
          <p:nvPr/>
        </p:nvSpPr>
        <p:spPr>
          <a:xfrm>
            <a:off x="81280" y="5524500"/>
            <a:ext cx="18078450" cy="1377950"/>
          </a:xfrm>
          <a:prstGeom prst="rect">
            <a:avLst/>
          </a:prstGeom>
          <a:noFill/>
        </p:spPr>
        <p:txBody>
          <a:bodyPr wrap="square" rtlCol="0">
            <a:noAutofit/>
          </a:bodyPr>
          <a:p>
            <a:pPr algn="ctr"/>
            <a:r>
              <a:rPr lang="en-US" sz="8000" b="1">
                <a:solidFill>
                  <a:schemeClr val="bg1"/>
                </a:solidFill>
              </a:rPr>
              <a:t>PowerBI Project</a:t>
            </a:r>
            <a:endParaRPr lang="en-US" sz="8000" b="1">
              <a:solidFill>
                <a:schemeClr val="bg1"/>
              </a:solidFill>
            </a:endParaRPr>
          </a:p>
        </p:txBody>
      </p:sp>
      <p:sp>
        <p:nvSpPr>
          <p:cNvPr id="17" name="Text Box 16"/>
          <p:cNvSpPr txBox="1"/>
          <p:nvPr/>
        </p:nvSpPr>
        <p:spPr>
          <a:xfrm>
            <a:off x="13411200" y="7526655"/>
            <a:ext cx="4404360" cy="706755"/>
          </a:xfrm>
          <a:prstGeom prst="rect">
            <a:avLst/>
          </a:prstGeom>
          <a:noFill/>
        </p:spPr>
        <p:txBody>
          <a:bodyPr wrap="square" rtlCol="0">
            <a:spAutoFit/>
          </a:bodyPr>
          <a:p>
            <a:r>
              <a:rPr lang="en-US" sz="4000" b="1">
                <a:solidFill>
                  <a:schemeClr val="bg1"/>
                </a:solidFill>
              </a:rPr>
              <a:t>By:- Jyoti Saraswat</a:t>
            </a:r>
            <a:endParaRPr lang="en-US" sz="4000"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1" name="Group 11"/>
          <p:cNvGrpSpPr/>
          <p:nvPr/>
        </p:nvGrpSpPr>
        <p:grpSpPr>
          <a:xfrm rot="0">
            <a:off x="318135" y="271145"/>
            <a:ext cx="7085965" cy="9737090"/>
            <a:chOff x="0" y="0"/>
            <a:chExt cx="8499977" cy="7855152"/>
          </a:xfrm>
        </p:grpSpPr>
        <p:pic>
          <p:nvPicPr>
            <p:cNvPr id="12" name="Picture 12"/>
            <p:cNvPicPr>
              <a:picLocks noChangeAspect="1"/>
            </p:cNvPicPr>
            <p:nvPr/>
          </p:nvPicPr>
          <p:blipFill>
            <a:blip r:embed="rId3"/>
            <a:srcRect l="13930" r="13930"/>
            <a:stretch>
              <a:fillRect/>
            </a:stretch>
          </p:blipFill>
          <p:spPr>
            <a:xfrm>
              <a:off x="0" y="0"/>
              <a:ext cx="8499977" cy="7855152"/>
            </a:xfrm>
            <a:prstGeom prst="rect">
              <a:avLst/>
            </a:prstGeom>
          </p:spPr>
        </p:pic>
      </p:grpSp>
      <p:grpSp>
        <p:nvGrpSpPr>
          <p:cNvPr id="13" name="Group 13"/>
          <p:cNvGrpSpPr/>
          <p:nvPr/>
        </p:nvGrpSpPr>
        <p:grpSpPr>
          <a:xfrm rot="0">
            <a:off x="293370" y="271145"/>
            <a:ext cx="7110095" cy="9736455"/>
            <a:chOff x="0" y="0"/>
            <a:chExt cx="12620655" cy="5486400"/>
          </a:xfrm>
        </p:grpSpPr>
        <p:pic>
          <p:nvPicPr>
            <p:cNvPr id="14" name="Picture 14"/>
            <p:cNvPicPr>
              <a:picLocks noChangeAspect="1"/>
            </p:cNvPicPr>
            <p:nvPr/>
          </p:nvPicPr>
          <p:blipFill>
            <a:blip r:embed="rId4"/>
            <a:srcRect t="20781" b="13970"/>
            <a:stretch>
              <a:fillRect/>
            </a:stretch>
          </p:blipFill>
          <p:spPr>
            <a:xfrm>
              <a:off x="0" y="0"/>
              <a:ext cx="12620655" cy="5486400"/>
            </a:xfrm>
            <a:prstGeom prst="rect">
              <a:avLst/>
            </a:prstGeom>
          </p:spPr>
        </p:pic>
      </p:grpSp>
      <p:sp>
        <p:nvSpPr>
          <p:cNvPr id="15" name="TextBox 15"/>
          <p:cNvSpPr txBox="1"/>
          <p:nvPr/>
        </p:nvSpPr>
        <p:spPr>
          <a:xfrm>
            <a:off x="8839200" y="190500"/>
            <a:ext cx="8153400" cy="721995"/>
          </a:xfrm>
          <a:prstGeom prst="rect">
            <a:avLst/>
          </a:prstGeom>
        </p:spPr>
        <p:txBody>
          <a:bodyPr wrap="square" lIns="0" tIns="0" rIns="0" bIns="0" rtlCol="0" anchor="t">
            <a:spAutoFit/>
          </a:bodyPr>
          <a:lstStyle/>
          <a:p>
            <a:pPr>
              <a:lnSpc>
                <a:spcPts val="5630"/>
              </a:lnSpc>
            </a:pPr>
            <a:r>
              <a:rPr lang="en-US" sz="6000">
                <a:solidFill>
                  <a:srgbClr val="30211C"/>
                </a:solidFill>
                <a:latin typeface="Poppins Bold" panose="00000800000000000000"/>
              </a:rPr>
              <a:t>Regional Disparities:</a:t>
            </a:r>
            <a:endParaRPr lang="en-US" sz="6000">
              <a:solidFill>
                <a:srgbClr val="30211C"/>
              </a:solidFill>
              <a:latin typeface="Poppins Bold" panose="00000800000000000000"/>
            </a:endParaRPr>
          </a:p>
        </p:txBody>
      </p:sp>
      <p:sp>
        <p:nvSpPr>
          <p:cNvPr id="16" name="Freeform 16"/>
          <p:cNvSpPr/>
          <p:nvPr/>
        </p:nvSpPr>
        <p:spPr>
          <a:xfrm rot="-4209738">
            <a:off x="3142115" y="7612452"/>
            <a:ext cx="545920" cy="715960"/>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5"/>
            <a:stretch>
              <a:fillRect/>
            </a:stretch>
          </a:blipFill>
        </p:spPr>
      </p:sp>
      <p:sp>
        <p:nvSpPr>
          <p:cNvPr id="19" name="Text Box 18"/>
          <p:cNvSpPr txBox="1"/>
          <p:nvPr/>
        </p:nvSpPr>
        <p:spPr>
          <a:xfrm>
            <a:off x="7731125" y="1181100"/>
            <a:ext cx="9261475" cy="1076325"/>
          </a:xfrm>
          <a:prstGeom prst="rect">
            <a:avLst/>
          </a:prstGeom>
          <a:noFill/>
        </p:spPr>
        <p:txBody>
          <a:bodyPr wrap="square" rtlCol="0">
            <a:spAutoFit/>
          </a:bodyPr>
          <a:p>
            <a:r>
              <a:rPr lang="en-US" sz="3200" b="1"/>
              <a:t>Disparities and variations in agricultural practices and outcomes across different districts and states.</a:t>
            </a:r>
            <a:endParaRPr lang="en-US" sz="3200" b="1"/>
          </a:p>
        </p:txBody>
      </p:sp>
      <p:pic>
        <p:nvPicPr>
          <p:cNvPr id="6" name="Picture 5" descr="Screenshot 2024-03-29 171122"/>
          <p:cNvPicPr>
            <a:picLocks noChangeAspect="1"/>
          </p:cNvPicPr>
          <p:nvPr/>
        </p:nvPicPr>
        <p:blipFill>
          <a:blip r:embed="rId6"/>
          <a:srcRect l="44792" t="31481" r="26563" b="39815"/>
          <a:stretch>
            <a:fillRect/>
          </a:stretch>
        </p:blipFill>
        <p:spPr>
          <a:xfrm>
            <a:off x="2971800" y="2491740"/>
            <a:ext cx="13018770" cy="73380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1" name="Group 11"/>
          <p:cNvGrpSpPr/>
          <p:nvPr/>
        </p:nvGrpSpPr>
        <p:grpSpPr>
          <a:xfrm rot="0">
            <a:off x="318135" y="271145"/>
            <a:ext cx="7085965" cy="9737090"/>
            <a:chOff x="0" y="0"/>
            <a:chExt cx="8499977" cy="7855152"/>
          </a:xfrm>
        </p:grpSpPr>
        <p:pic>
          <p:nvPicPr>
            <p:cNvPr id="12" name="Picture 12"/>
            <p:cNvPicPr>
              <a:picLocks noChangeAspect="1"/>
            </p:cNvPicPr>
            <p:nvPr/>
          </p:nvPicPr>
          <p:blipFill>
            <a:blip r:embed="rId3"/>
            <a:srcRect l="13930" r="13930"/>
            <a:stretch>
              <a:fillRect/>
            </a:stretch>
          </p:blipFill>
          <p:spPr>
            <a:xfrm>
              <a:off x="0" y="0"/>
              <a:ext cx="8499977" cy="7855152"/>
            </a:xfrm>
            <a:prstGeom prst="rect">
              <a:avLst/>
            </a:prstGeom>
          </p:spPr>
        </p:pic>
      </p:grpSp>
      <p:grpSp>
        <p:nvGrpSpPr>
          <p:cNvPr id="13" name="Group 13"/>
          <p:cNvGrpSpPr/>
          <p:nvPr/>
        </p:nvGrpSpPr>
        <p:grpSpPr>
          <a:xfrm rot="0">
            <a:off x="293370" y="271145"/>
            <a:ext cx="7110095" cy="9736455"/>
            <a:chOff x="0" y="0"/>
            <a:chExt cx="12620655" cy="5486400"/>
          </a:xfrm>
        </p:grpSpPr>
        <p:pic>
          <p:nvPicPr>
            <p:cNvPr id="14" name="Picture 14"/>
            <p:cNvPicPr>
              <a:picLocks noChangeAspect="1"/>
            </p:cNvPicPr>
            <p:nvPr/>
          </p:nvPicPr>
          <p:blipFill>
            <a:blip r:embed="rId4"/>
            <a:srcRect t="20781" b="13970"/>
            <a:stretch>
              <a:fillRect/>
            </a:stretch>
          </p:blipFill>
          <p:spPr>
            <a:xfrm>
              <a:off x="0" y="0"/>
              <a:ext cx="12620655" cy="5486400"/>
            </a:xfrm>
            <a:prstGeom prst="rect">
              <a:avLst/>
            </a:prstGeom>
          </p:spPr>
        </p:pic>
      </p:grpSp>
      <p:sp>
        <p:nvSpPr>
          <p:cNvPr id="15" name="TextBox 15"/>
          <p:cNvSpPr txBox="1"/>
          <p:nvPr/>
        </p:nvSpPr>
        <p:spPr>
          <a:xfrm>
            <a:off x="8839200" y="190500"/>
            <a:ext cx="8153400" cy="721995"/>
          </a:xfrm>
          <a:prstGeom prst="rect">
            <a:avLst/>
          </a:prstGeom>
        </p:spPr>
        <p:txBody>
          <a:bodyPr wrap="square" lIns="0" tIns="0" rIns="0" bIns="0" rtlCol="0" anchor="t">
            <a:spAutoFit/>
          </a:bodyPr>
          <a:lstStyle/>
          <a:p>
            <a:pPr>
              <a:lnSpc>
                <a:spcPts val="5630"/>
              </a:lnSpc>
            </a:pPr>
            <a:r>
              <a:rPr lang="en-US" sz="6000">
                <a:solidFill>
                  <a:srgbClr val="30211C"/>
                </a:solidFill>
                <a:latin typeface="Poppins Bold" panose="00000800000000000000"/>
              </a:rPr>
              <a:t>Regional Disparities:</a:t>
            </a:r>
            <a:endParaRPr lang="en-US" sz="6000">
              <a:solidFill>
                <a:srgbClr val="30211C"/>
              </a:solidFill>
              <a:latin typeface="Poppins Bold" panose="00000800000000000000"/>
            </a:endParaRPr>
          </a:p>
        </p:txBody>
      </p:sp>
      <p:sp>
        <p:nvSpPr>
          <p:cNvPr id="16" name="Freeform 16"/>
          <p:cNvSpPr/>
          <p:nvPr/>
        </p:nvSpPr>
        <p:spPr>
          <a:xfrm rot="-4209738">
            <a:off x="3142115" y="7612452"/>
            <a:ext cx="545920" cy="715960"/>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5"/>
            <a:stretch>
              <a:fillRect/>
            </a:stretch>
          </a:blipFill>
        </p:spPr>
      </p:sp>
      <p:sp>
        <p:nvSpPr>
          <p:cNvPr id="19" name="Text Box 18"/>
          <p:cNvSpPr txBox="1"/>
          <p:nvPr/>
        </p:nvSpPr>
        <p:spPr>
          <a:xfrm>
            <a:off x="7731125" y="1181100"/>
            <a:ext cx="9261475" cy="1076325"/>
          </a:xfrm>
          <a:prstGeom prst="rect">
            <a:avLst/>
          </a:prstGeom>
          <a:noFill/>
        </p:spPr>
        <p:txBody>
          <a:bodyPr wrap="square" rtlCol="0">
            <a:spAutoFit/>
          </a:bodyPr>
          <a:p>
            <a:r>
              <a:rPr lang="en-US" sz="3200" b="1"/>
              <a:t>Disparities and variations in agricultural practices and outcomes across different districts and states.</a:t>
            </a:r>
            <a:endParaRPr lang="en-US" sz="3200" b="1"/>
          </a:p>
        </p:txBody>
      </p:sp>
      <p:pic>
        <p:nvPicPr>
          <p:cNvPr id="8" name="Picture 7" descr="Screenshot 2024-03-29 171540"/>
          <p:cNvPicPr>
            <a:picLocks noChangeAspect="1"/>
          </p:cNvPicPr>
          <p:nvPr/>
        </p:nvPicPr>
        <p:blipFill>
          <a:blip r:embed="rId6"/>
          <a:srcRect l="44792" t="59259" r="26563" b="12037"/>
          <a:stretch>
            <a:fillRect/>
          </a:stretch>
        </p:blipFill>
        <p:spPr>
          <a:xfrm>
            <a:off x="2985770" y="2400300"/>
            <a:ext cx="12973685" cy="7312660"/>
          </a:xfrm>
          <a:prstGeom prst="rect">
            <a:avLst/>
          </a:prstGeom>
          <a:ln w="38100">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00600" y="266700"/>
            <a:ext cx="9144000" cy="813435"/>
          </a:xfrm>
          <a:prstGeom prst="rect">
            <a:avLst/>
          </a:prstGeom>
          <a:noFill/>
        </p:spPr>
        <p:txBody>
          <a:bodyPr wrap="square" rtlCol="0" anchor="t">
            <a:spAutoFit/>
          </a:bodyPr>
          <a:p>
            <a:pPr>
              <a:lnSpc>
                <a:spcPts val="5630"/>
              </a:lnSpc>
            </a:pPr>
            <a:r>
              <a:rPr lang="en-US" sz="6000">
                <a:solidFill>
                  <a:srgbClr val="30211C"/>
                </a:solidFill>
                <a:latin typeface="Poppins Bold" panose="00000800000000000000"/>
                <a:sym typeface="+mn-ea"/>
              </a:rPr>
              <a:t>Regional Disparities:</a:t>
            </a:r>
            <a:endParaRPr lang="en-US" sz="6000">
              <a:solidFill>
                <a:srgbClr val="30211C"/>
              </a:solidFill>
              <a:latin typeface="Poppins Bold" panose="00000800000000000000"/>
              <a:sym typeface="+mn-ea"/>
            </a:endParaRPr>
          </a:p>
        </p:txBody>
      </p:sp>
      <p:pic>
        <p:nvPicPr>
          <p:cNvPr id="3" name="Picture 2" descr="Screenshot 2024-03-29 172213"/>
          <p:cNvPicPr>
            <a:picLocks noChangeAspect="1"/>
          </p:cNvPicPr>
          <p:nvPr/>
        </p:nvPicPr>
        <p:blipFill>
          <a:blip r:embed="rId1"/>
          <a:srcRect l="3646" t="18519" r="26563" b="12037"/>
          <a:stretch>
            <a:fillRect/>
          </a:stretch>
        </p:blipFill>
        <p:spPr>
          <a:xfrm>
            <a:off x="686435" y="1333500"/>
            <a:ext cx="16743680" cy="8661400"/>
          </a:xfrm>
          <a:prstGeom prst="rect">
            <a:avLst/>
          </a:prstGeom>
          <a:ln w="38100">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pic>
        <p:nvPicPr>
          <p:cNvPr id="23" name="Picture 22" descr="Screenshot 2024-03-29 171749"/>
          <p:cNvPicPr>
            <a:picLocks noChangeAspect="1"/>
          </p:cNvPicPr>
          <p:nvPr/>
        </p:nvPicPr>
        <p:blipFill>
          <a:blip r:embed="rId3"/>
          <a:srcRect l="3646" t="18519" r="26563" b="12037"/>
          <a:stretch>
            <a:fillRect/>
          </a:stretch>
        </p:blipFill>
        <p:spPr>
          <a:xfrm>
            <a:off x="554355" y="1409700"/>
            <a:ext cx="16849725" cy="8608060"/>
          </a:xfrm>
          <a:prstGeom prst="rect">
            <a:avLst/>
          </a:prstGeom>
        </p:spPr>
      </p:pic>
      <p:sp>
        <p:nvSpPr>
          <p:cNvPr id="24" name="TextBox 15"/>
          <p:cNvSpPr txBox="1"/>
          <p:nvPr/>
        </p:nvSpPr>
        <p:spPr>
          <a:xfrm>
            <a:off x="4876800" y="271145"/>
            <a:ext cx="7542530" cy="721995"/>
          </a:xfrm>
          <a:prstGeom prst="rect">
            <a:avLst/>
          </a:prstGeom>
        </p:spPr>
        <p:txBody>
          <a:bodyPr wrap="square" lIns="0" tIns="0" rIns="0" bIns="0" rtlCol="0" anchor="t">
            <a:spAutoFit/>
          </a:bodyPr>
          <a:p>
            <a:pPr>
              <a:lnSpc>
                <a:spcPts val="5630"/>
              </a:lnSpc>
            </a:pPr>
            <a:r>
              <a:rPr lang="en-US" sz="6000">
                <a:solidFill>
                  <a:srgbClr val="30211C"/>
                </a:solidFill>
                <a:latin typeface="Poppins Bold" panose="00000800000000000000"/>
              </a:rPr>
              <a:t>Seasonal Patterns:</a:t>
            </a:r>
            <a:endParaRPr lang="en-US" sz="6000">
              <a:solidFill>
                <a:srgbClr val="30211C"/>
              </a:solidFill>
              <a:latin typeface="Poppins Bold" panose="000008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4" name="TextBox 15"/>
          <p:cNvSpPr txBox="1"/>
          <p:nvPr/>
        </p:nvSpPr>
        <p:spPr>
          <a:xfrm>
            <a:off x="2590800" y="271145"/>
            <a:ext cx="12861290" cy="721995"/>
          </a:xfrm>
          <a:prstGeom prst="rect">
            <a:avLst/>
          </a:prstGeom>
        </p:spPr>
        <p:txBody>
          <a:bodyPr wrap="square" lIns="0" tIns="0" rIns="0" bIns="0" rtlCol="0" anchor="t">
            <a:spAutoFit/>
          </a:bodyPr>
          <a:p>
            <a:pPr>
              <a:lnSpc>
                <a:spcPts val="5630"/>
              </a:lnSpc>
            </a:pPr>
            <a:r>
              <a:rPr lang="en-US" sz="6000">
                <a:solidFill>
                  <a:srgbClr val="30211C"/>
                </a:solidFill>
                <a:latin typeface="Poppins Bold" panose="00000800000000000000"/>
              </a:rPr>
              <a:t>Fruits and Vegetables Analysis:</a:t>
            </a:r>
            <a:endParaRPr lang="en-US" sz="6000">
              <a:solidFill>
                <a:srgbClr val="30211C"/>
              </a:solidFill>
              <a:latin typeface="Poppins Bold" panose="00000800000000000000"/>
            </a:endParaRPr>
          </a:p>
        </p:txBody>
      </p:sp>
      <p:pic>
        <p:nvPicPr>
          <p:cNvPr id="6" name="Picture 5" descr="Screenshot 2024-03-29 172622"/>
          <p:cNvPicPr>
            <a:picLocks noChangeAspect="1"/>
          </p:cNvPicPr>
          <p:nvPr/>
        </p:nvPicPr>
        <p:blipFill>
          <a:blip r:embed="rId3"/>
          <a:srcRect l="3125" t="18519" r="27083" b="12037"/>
          <a:stretch>
            <a:fillRect/>
          </a:stretch>
        </p:blipFill>
        <p:spPr>
          <a:xfrm>
            <a:off x="624205" y="1409700"/>
            <a:ext cx="16939260" cy="8556625"/>
          </a:xfrm>
          <a:prstGeom prst="rect">
            <a:avLst/>
          </a:prstGeom>
          <a:ln w="38100">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1" name="Group 11"/>
          <p:cNvGrpSpPr/>
          <p:nvPr/>
        </p:nvGrpSpPr>
        <p:grpSpPr>
          <a:xfrm rot="0">
            <a:off x="152400" y="156210"/>
            <a:ext cx="2867660" cy="10033000"/>
            <a:chOff x="0" y="0"/>
            <a:chExt cx="3823156" cy="11042362"/>
          </a:xfrm>
        </p:grpSpPr>
        <p:pic>
          <p:nvPicPr>
            <p:cNvPr id="12" name="Picture 12"/>
            <p:cNvPicPr>
              <a:picLocks noChangeAspect="1"/>
            </p:cNvPicPr>
            <p:nvPr/>
          </p:nvPicPr>
          <p:blipFill>
            <a:blip r:embed="rId3"/>
            <a:srcRect l="67837" t="10854" b="27254"/>
            <a:stretch>
              <a:fillRect/>
            </a:stretch>
          </p:blipFill>
          <p:spPr>
            <a:xfrm>
              <a:off x="0" y="0"/>
              <a:ext cx="3823156" cy="11042362"/>
            </a:xfrm>
            <a:prstGeom prst="rect">
              <a:avLst/>
            </a:prstGeom>
          </p:spPr>
        </p:pic>
      </p:grpSp>
      <p:sp>
        <p:nvSpPr>
          <p:cNvPr id="16" name="Freeform 16"/>
          <p:cNvSpPr/>
          <p:nvPr/>
        </p:nvSpPr>
        <p:spPr>
          <a:xfrm rot="-4209738">
            <a:off x="12325653" y="2290391"/>
            <a:ext cx="545920" cy="715960"/>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4"/>
            <a:stretch>
              <a:fillRect/>
            </a:stretch>
          </a:blipFill>
        </p:spPr>
      </p:sp>
      <p:sp>
        <p:nvSpPr>
          <p:cNvPr id="26" name="Text Box 25"/>
          <p:cNvSpPr txBox="1"/>
          <p:nvPr/>
        </p:nvSpPr>
        <p:spPr>
          <a:xfrm>
            <a:off x="3200400" y="266700"/>
            <a:ext cx="13710920" cy="1151890"/>
          </a:xfrm>
          <a:prstGeom prst="rect">
            <a:avLst/>
          </a:prstGeom>
          <a:noFill/>
        </p:spPr>
        <p:txBody>
          <a:bodyPr wrap="square" rtlCol="0">
            <a:noAutofit/>
          </a:bodyPr>
          <a:p>
            <a:r>
              <a:rPr lang="en-US" sz="4400" b="1"/>
              <a:t>Recommendations for policymakers and stakeholders in the agriculture sector.</a:t>
            </a:r>
            <a:endParaRPr lang="en-US" sz="4400" b="1"/>
          </a:p>
        </p:txBody>
      </p:sp>
      <p:sp>
        <p:nvSpPr>
          <p:cNvPr id="27" name="Text Box 26"/>
          <p:cNvSpPr txBox="1"/>
          <p:nvPr/>
        </p:nvSpPr>
        <p:spPr>
          <a:xfrm>
            <a:off x="3200400" y="1866900"/>
            <a:ext cx="13827125" cy="7970520"/>
          </a:xfrm>
          <a:prstGeom prst="rect">
            <a:avLst/>
          </a:prstGeom>
          <a:noFill/>
        </p:spPr>
        <p:txBody>
          <a:bodyPr wrap="square" rtlCol="0">
            <a:spAutoFit/>
          </a:bodyPr>
          <a:p>
            <a:pPr marL="285750" indent="-285750">
              <a:buFont typeface="Arial" panose="020B0604020202020204" pitchFamily="34" charset="0"/>
              <a:buChar char="•"/>
            </a:pPr>
            <a:r>
              <a:rPr lang="en-US" sz="3200" b="1"/>
              <a:t>Diversify Crops</a:t>
            </a:r>
            <a:r>
              <a:rPr lang="en-US" sz="3200"/>
              <a:t>: Instead of just growing rice, farmers should also consider growing wheat and pulses to balance risks and improve soil health.</a:t>
            </a:r>
            <a:endParaRPr lang="en-US" sz="3200"/>
          </a:p>
          <a:p>
            <a:pPr marL="285750" indent="-285750">
              <a:buFont typeface="Arial" panose="020B0604020202020204" pitchFamily="34" charset="0"/>
              <a:buChar char="•"/>
            </a:pPr>
            <a:r>
              <a:rPr lang="en-US" sz="3200" b="1"/>
              <a:t>Boost Wheat Yield: </a:t>
            </a:r>
            <a:r>
              <a:rPr lang="en-US" sz="3200"/>
              <a:t>Focus on helping farmers grow more wheat since it produces more per kilogram than rice and pulses.</a:t>
            </a:r>
            <a:endParaRPr lang="en-US" sz="3200"/>
          </a:p>
          <a:p>
            <a:pPr marL="285750" indent="-285750">
              <a:buFont typeface="Arial" panose="020B0604020202020204" pitchFamily="34" charset="0"/>
              <a:buChar char="•"/>
            </a:pPr>
            <a:r>
              <a:rPr lang="en-US" sz="3200" b="1"/>
              <a:t>Support Top States:</a:t>
            </a:r>
            <a:r>
              <a:rPr lang="en-US" sz="3200"/>
              <a:t> States like Uttar Pradesh, Punjab, and Madhya Pradesh should get extra help to keep up their good crop production. This means better irrigation, storage, and ways to sell their crops.</a:t>
            </a:r>
            <a:endParaRPr lang="en-US" sz="3200"/>
          </a:p>
          <a:p>
            <a:pPr marL="285750" indent="-285750">
              <a:buFont typeface="Arial" panose="020B0604020202020204" pitchFamily="34" charset="0"/>
              <a:buChar char="•"/>
            </a:pPr>
            <a:r>
              <a:rPr lang="en-US" sz="3200" b="1"/>
              <a:t>Rotate Crops Smartly:</a:t>
            </a:r>
            <a:r>
              <a:rPr lang="en-US" sz="3200"/>
              <a:t> Encourage farmers to change what they grow each season to keep their land healthy. They should also be helped to know the best time to plant and harvest.</a:t>
            </a:r>
            <a:endParaRPr lang="en-US" sz="3200"/>
          </a:p>
          <a:p>
            <a:pPr marL="285750" indent="-285750">
              <a:buFont typeface="Arial" panose="020B0604020202020204" pitchFamily="34" charset="0"/>
              <a:buChar char="•"/>
            </a:pPr>
            <a:r>
              <a:rPr lang="en-US" sz="3200" b="1"/>
              <a:t>Help Fruit and Veggie Farmers: </a:t>
            </a:r>
            <a:r>
              <a:rPr lang="en-US" sz="3200"/>
              <a:t>More support should go to farmers growing fruits and veggies, including better storage and ways to sell their produce.</a:t>
            </a:r>
            <a:endParaRPr lang="en-US" sz="3200"/>
          </a:p>
          <a:p>
            <a:pPr marL="285750" indent="-285750">
              <a:buFont typeface="Arial" panose="020B0604020202020204" pitchFamily="34" charset="0"/>
              <a:buChar char="•"/>
            </a:pPr>
            <a:r>
              <a:rPr lang="en-US" sz="3200" b="1"/>
              <a:t>Prepare for Climate Change: </a:t>
            </a:r>
            <a:r>
              <a:rPr lang="en-US" sz="3200"/>
              <a:t>Teach farmers how to deal with weird weather and new challenges caused by climate change.</a:t>
            </a:r>
            <a:endParaRPr lang="en-US" sz="3200"/>
          </a:p>
          <a:p>
            <a:pPr indent="0">
              <a:buFont typeface="Arial" panose="020B0604020202020204" pitchFamily="34" charset="0"/>
              <a:buNone/>
            </a:pPr>
            <a:r>
              <a:rPr lang="en-US" sz="3200" b="1" i="1"/>
              <a:t>These steps can make farming in India more productive, sustainable, and able to handle changes in the weather.</a:t>
            </a:r>
            <a:endParaRPr lang="en-US" sz="3200" b="1"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1" name="Group 11"/>
          <p:cNvGrpSpPr/>
          <p:nvPr/>
        </p:nvGrpSpPr>
        <p:grpSpPr>
          <a:xfrm rot="0">
            <a:off x="635" y="22860"/>
            <a:ext cx="18287365" cy="10186035"/>
            <a:chOff x="0" y="0"/>
            <a:chExt cx="12192000" cy="9103462"/>
          </a:xfrm>
        </p:grpSpPr>
        <p:pic>
          <p:nvPicPr>
            <p:cNvPr id="12" name="Picture 12"/>
            <p:cNvPicPr>
              <a:picLocks noChangeAspect="1"/>
            </p:cNvPicPr>
            <p:nvPr/>
          </p:nvPicPr>
          <p:blipFill>
            <a:blip r:embed="rId3">
              <a:alphaModFix amt="40000"/>
            </a:blip>
            <a:srcRect l="5357" r="5357"/>
            <a:stretch>
              <a:fillRect/>
            </a:stretch>
          </p:blipFill>
          <p:spPr>
            <a:xfrm>
              <a:off x="0" y="0"/>
              <a:ext cx="12192000" cy="9103462"/>
            </a:xfrm>
            <a:prstGeom prst="rect">
              <a:avLst/>
            </a:prstGeom>
          </p:spPr>
        </p:pic>
      </p:grpSp>
      <p:sp>
        <p:nvSpPr>
          <p:cNvPr id="14" name="Freeform 14"/>
          <p:cNvSpPr/>
          <p:nvPr/>
        </p:nvSpPr>
        <p:spPr>
          <a:xfrm rot="-4209738">
            <a:off x="3328748" y="2549770"/>
            <a:ext cx="545920" cy="715960"/>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4"/>
            <a:stretch>
              <a:fillRect/>
            </a:stretch>
          </a:blipFill>
        </p:spPr>
      </p:sp>
      <p:sp>
        <p:nvSpPr>
          <p:cNvPr id="17" name="Text Box 16"/>
          <p:cNvSpPr txBox="1"/>
          <p:nvPr/>
        </p:nvSpPr>
        <p:spPr>
          <a:xfrm>
            <a:off x="5486400" y="3848100"/>
            <a:ext cx="9308465" cy="2598420"/>
          </a:xfrm>
          <a:prstGeom prst="rect">
            <a:avLst/>
          </a:prstGeom>
          <a:noFill/>
        </p:spPr>
        <p:txBody>
          <a:bodyPr wrap="square" rtlCol="0" anchor="t">
            <a:noAutofit/>
          </a:bodyPr>
          <a:p>
            <a:r>
              <a:rPr lang="en-US" sz="12000" b="1" i="1"/>
              <a:t>Thankyou</a:t>
            </a:r>
            <a:endParaRPr lang="en-US" sz="12000" b="1"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1" name="Group 11"/>
          <p:cNvGrpSpPr/>
          <p:nvPr/>
        </p:nvGrpSpPr>
        <p:grpSpPr>
          <a:xfrm rot="0">
            <a:off x="9029700" y="1028700"/>
            <a:ext cx="8229600" cy="8229600"/>
            <a:chOff x="0" y="0"/>
            <a:chExt cx="10972800" cy="10972800"/>
          </a:xfrm>
        </p:grpSpPr>
        <p:pic>
          <p:nvPicPr>
            <p:cNvPr id="12" name="Picture 12"/>
            <p:cNvPicPr>
              <a:picLocks noChangeAspect="1"/>
            </p:cNvPicPr>
            <p:nvPr/>
          </p:nvPicPr>
          <p:blipFill>
            <a:blip r:embed="rId3"/>
            <a:srcRect l="25449" r="7883"/>
            <a:stretch>
              <a:fillRect/>
            </a:stretch>
          </p:blipFill>
          <p:spPr>
            <a:xfrm>
              <a:off x="0" y="0"/>
              <a:ext cx="10972800" cy="10972800"/>
            </a:xfrm>
            <a:prstGeom prst="rect">
              <a:avLst/>
            </a:prstGeom>
          </p:spPr>
        </p:pic>
      </p:grpSp>
      <p:sp>
        <p:nvSpPr>
          <p:cNvPr id="13" name="TextBox 13"/>
          <p:cNvSpPr txBox="1"/>
          <p:nvPr/>
        </p:nvSpPr>
        <p:spPr>
          <a:xfrm>
            <a:off x="1066975" y="1028473"/>
            <a:ext cx="6526712" cy="721995"/>
          </a:xfrm>
          <a:prstGeom prst="rect">
            <a:avLst/>
          </a:prstGeom>
        </p:spPr>
        <p:txBody>
          <a:bodyPr lIns="0" tIns="0" rIns="0" bIns="0" rtlCol="0" anchor="t">
            <a:spAutoFit/>
          </a:bodyPr>
          <a:lstStyle/>
          <a:p>
            <a:pPr>
              <a:lnSpc>
                <a:spcPts val="5630"/>
              </a:lnSpc>
            </a:pPr>
            <a:r>
              <a:rPr lang="en-US" sz="5400">
                <a:solidFill>
                  <a:srgbClr val="30211C"/>
                </a:solidFill>
                <a:latin typeface="Poppins Bold" panose="00000800000000000000"/>
              </a:rPr>
              <a:t>INTRODUCTION</a:t>
            </a:r>
            <a:endParaRPr lang="en-US" sz="5400">
              <a:solidFill>
                <a:srgbClr val="30211C"/>
              </a:solidFill>
              <a:latin typeface="Poppins Bold" panose="00000800000000000000"/>
            </a:endParaRPr>
          </a:p>
        </p:txBody>
      </p:sp>
      <p:sp>
        <p:nvSpPr>
          <p:cNvPr id="14" name="TextBox 14"/>
          <p:cNvSpPr txBox="1"/>
          <p:nvPr/>
        </p:nvSpPr>
        <p:spPr>
          <a:xfrm>
            <a:off x="1837055" y="2934335"/>
            <a:ext cx="5879465" cy="4645660"/>
          </a:xfrm>
          <a:prstGeom prst="rect">
            <a:avLst/>
          </a:prstGeom>
        </p:spPr>
        <p:txBody>
          <a:bodyPr lIns="0" tIns="0" rIns="0" bIns="0" rtlCol="0" anchor="t">
            <a:noAutofit/>
          </a:bodyPr>
          <a:lstStyle/>
          <a:p>
            <a:pPr>
              <a:lnSpc>
                <a:spcPts val="1680"/>
              </a:lnSpc>
              <a:spcBef>
                <a:spcPct val="0"/>
              </a:spcBef>
            </a:pPr>
            <a:endParaRPr lang="en-US" sz="2800" b="1">
              <a:solidFill>
                <a:srgbClr val="1F2020"/>
              </a:solidFill>
              <a:latin typeface="Calibri" panose="020F0502020204030204" charset="0"/>
              <a:cs typeface="Calibri" panose="020F0502020204030204" charset="0"/>
            </a:endParaRPr>
          </a:p>
        </p:txBody>
      </p:sp>
      <p:sp>
        <p:nvSpPr>
          <p:cNvPr id="15" name="Freeform 15"/>
          <p:cNvSpPr/>
          <p:nvPr/>
        </p:nvSpPr>
        <p:spPr>
          <a:xfrm rot="-4209738">
            <a:off x="5432331" y="1956496"/>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4"/>
            <a:stretch>
              <a:fillRect/>
            </a:stretch>
          </a:blipFill>
        </p:spPr>
      </p:sp>
      <p:sp>
        <p:nvSpPr>
          <p:cNvPr id="18" name="Text Box 17"/>
          <p:cNvSpPr txBox="1"/>
          <p:nvPr/>
        </p:nvSpPr>
        <p:spPr>
          <a:xfrm>
            <a:off x="502285" y="3446780"/>
            <a:ext cx="7543165" cy="5342890"/>
          </a:xfrm>
          <a:prstGeom prst="rect">
            <a:avLst/>
          </a:prstGeom>
          <a:noFill/>
        </p:spPr>
        <p:txBody>
          <a:bodyPr wrap="square" rtlCol="0">
            <a:noAutofit/>
          </a:bodyPr>
          <a:p>
            <a:pPr>
              <a:lnSpc>
                <a:spcPts val="1680"/>
              </a:lnSpc>
              <a:spcBef>
                <a:spcPct val="0"/>
              </a:spcBef>
            </a:pPr>
            <a:endParaRPr lang="en-US" sz="3200" b="1">
              <a:solidFill>
                <a:srgbClr val="1F2020"/>
              </a:solidFill>
              <a:latin typeface="Arial" panose="020B0604020202020204" pitchFamily="34" charset="0"/>
              <a:cs typeface="Arial" panose="020B0604020202020204" pitchFamily="34" charset="0"/>
            </a:endParaRPr>
          </a:p>
          <a:p>
            <a:endParaRPr lang="en-US" sz="3200">
              <a:latin typeface="Arial" panose="020B0604020202020204" pitchFamily="34" charset="0"/>
              <a:cs typeface="Arial" panose="020B0604020202020204" pitchFamily="34" charset="0"/>
            </a:endParaRPr>
          </a:p>
        </p:txBody>
      </p:sp>
      <p:sp>
        <p:nvSpPr>
          <p:cNvPr id="19" name="Text Box 18"/>
          <p:cNvSpPr txBox="1"/>
          <p:nvPr/>
        </p:nvSpPr>
        <p:spPr>
          <a:xfrm>
            <a:off x="529590" y="2443480"/>
            <a:ext cx="7729855" cy="6943090"/>
          </a:xfrm>
          <a:prstGeom prst="rect">
            <a:avLst/>
          </a:prstGeom>
          <a:noFill/>
        </p:spPr>
        <p:txBody>
          <a:bodyPr wrap="square" rtlCol="0">
            <a:noAutofit/>
          </a:bodyPr>
          <a:p>
            <a:r>
              <a:rPr lang="en-US" sz="3200" b="1"/>
              <a:t>This Project aims to conduct a comprehensive analysis of Indian agriculture, focusing on state-wise and year-wise data. The dataset provides detailed information on various crops, their areas, production and yields across different districts and years. The goal is to leverage Power BI to create interactive visualizations that uncover trends, patterns, and disparities in agricultural practices, enabling stakeholders to make informed decisions for sustainable farming and resource allocation.</a:t>
            </a:r>
            <a:endParaRPr lang="en-US" sz="32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1" name="Group 11"/>
          <p:cNvGrpSpPr/>
          <p:nvPr/>
        </p:nvGrpSpPr>
        <p:grpSpPr>
          <a:xfrm rot="0">
            <a:off x="0" y="4536440"/>
            <a:ext cx="18288000" cy="5750560"/>
            <a:chOff x="0" y="0"/>
            <a:chExt cx="24384000" cy="6858000"/>
          </a:xfrm>
        </p:grpSpPr>
        <p:pic>
          <p:nvPicPr>
            <p:cNvPr id="12" name="Picture 12"/>
            <p:cNvPicPr>
              <a:picLocks noChangeAspect="1"/>
            </p:cNvPicPr>
            <p:nvPr/>
          </p:nvPicPr>
          <p:blipFill>
            <a:blip r:embed="rId3"/>
            <a:srcRect t="49376" b="8409"/>
            <a:stretch>
              <a:fillRect/>
            </a:stretch>
          </p:blipFill>
          <p:spPr>
            <a:xfrm>
              <a:off x="0" y="0"/>
              <a:ext cx="24384000" cy="6858000"/>
            </a:xfrm>
            <a:prstGeom prst="rect">
              <a:avLst/>
            </a:prstGeom>
          </p:spPr>
        </p:pic>
      </p:grpSp>
      <p:sp>
        <p:nvSpPr>
          <p:cNvPr id="13" name="TextBox 13"/>
          <p:cNvSpPr txBox="1"/>
          <p:nvPr/>
        </p:nvSpPr>
        <p:spPr>
          <a:xfrm>
            <a:off x="457200" y="1790700"/>
            <a:ext cx="7028815" cy="346710"/>
          </a:xfrm>
          <a:prstGeom prst="rect">
            <a:avLst/>
          </a:prstGeom>
        </p:spPr>
        <p:txBody>
          <a:bodyPr wrap="square" lIns="0" tIns="0" rIns="0" bIns="0" rtlCol="0" anchor="t">
            <a:noAutofit/>
          </a:bodyPr>
          <a:lstStyle/>
          <a:p>
            <a:pPr>
              <a:lnSpc>
                <a:spcPts val="1680"/>
              </a:lnSpc>
              <a:spcBef>
                <a:spcPct val="0"/>
              </a:spcBef>
            </a:pPr>
            <a:r>
              <a:rPr lang="en-US" sz="5400" b="1">
                <a:solidFill>
                  <a:srgbClr val="1F2020"/>
                </a:solidFill>
                <a:latin typeface="Open Sans"/>
                <a:sym typeface="+mn-ea"/>
              </a:rPr>
              <a:t>Dataset Description:</a:t>
            </a:r>
            <a:endParaRPr lang="en-US" sz="5400" b="1">
              <a:solidFill>
                <a:srgbClr val="30211C"/>
              </a:solidFill>
              <a:latin typeface="Poppins Bold" panose="00000800000000000000"/>
            </a:endParaRPr>
          </a:p>
        </p:txBody>
      </p:sp>
      <p:sp>
        <p:nvSpPr>
          <p:cNvPr id="14" name="Freeform 14"/>
          <p:cNvSpPr/>
          <p:nvPr/>
        </p:nvSpPr>
        <p:spPr>
          <a:xfrm rot="-4209738">
            <a:off x="4652311" y="591881"/>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4"/>
            <a:stretch>
              <a:fillRect/>
            </a:stretch>
          </a:blipFill>
        </p:spPr>
      </p:sp>
      <p:sp>
        <p:nvSpPr>
          <p:cNvPr id="20" name="TextBox 20"/>
          <p:cNvSpPr txBox="1"/>
          <p:nvPr/>
        </p:nvSpPr>
        <p:spPr>
          <a:xfrm>
            <a:off x="9438180" y="3579147"/>
            <a:ext cx="1767846" cy="231456"/>
          </a:xfrm>
          <a:prstGeom prst="rect">
            <a:avLst/>
          </a:prstGeom>
        </p:spPr>
        <p:txBody>
          <a:bodyPr lIns="0" tIns="0" rIns="0" bIns="0" rtlCol="0" anchor="t">
            <a:spAutoFit/>
          </a:bodyPr>
          <a:lstStyle/>
          <a:p>
            <a:pPr algn="ctr">
              <a:lnSpc>
                <a:spcPts val="1815"/>
              </a:lnSpc>
              <a:spcBef>
                <a:spcPct val="0"/>
              </a:spcBef>
            </a:pPr>
            <a:r>
              <a:rPr lang="en-US" sz="1295">
                <a:solidFill>
                  <a:srgbClr val="FFFFFF"/>
                </a:solidFill>
                <a:latin typeface="Open Sans Bold"/>
              </a:rPr>
              <a:t>Learn More</a:t>
            </a:r>
            <a:endParaRPr lang="en-US" sz="1295">
              <a:solidFill>
                <a:srgbClr val="FFFFFF"/>
              </a:solidFill>
              <a:latin typeface="Open Sans Bold"/>
            </a:endParaRPr>
          </a:p>
        </p:txBody>
      </p:sp>
      <p:sp>
        <p:nvSpPr>
          <p:cNvPr id="25" name="Text Box 24"/>
          <p:cNvSpPr txBox="1"/>
          <p:nvPr/>
        </p:nvSpPr>
        <p:spPr>
          <a:xfrm>
            <a:off x="381000" y="2552700"/>
            <a:ext cx="16687165" cy="1568450"/>
          </a:xfrm>
          <a:prstGeom prst="rect">
            <a:avLst/>
          </a:prstGeom>
          <a:noFill/>
        </p:spPr>
        <p:txBody>
          <a:bodyPr wrap="square" rtlCol="0">
            <a:spAutoFit/>
          </a:bodyPr>
          <a:p>
            <a:r>
              <a:rPr lang="en-US" sz="3200" b="1"/>
              <a:t>The dataset encompasses a wide range of agricultural variables, including crop areas, production</a:t>
            </a:r>
            <a:endParaRPr lang="en-US" sz="3200" b="1"/>
          </a:p>
          <a:p>
            <a:r>
              <a:rPr lang="en-US" sz="3200" b="1"/>
              <a:t>quantities, and yields for different crops such as rice, wheat, sorghum, millets, pulses, oilseeds, sugarcane and more.</a:t>
            </a:r>
            <a:endParaRPr lang="en-US" sz="3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grpSp>
        <p:nvGrpSpPr>
          <p:cNvPr id="9" name="Group 9"/>
          <p:cNvGrpSpPr/>
          <p:nvPr/>
        </p:nvGrpSpPr>
        <p:grpSpPr>
          <a:xfrm rot="0">
            <a:off x="0" y="0"/>
            <a:ext cx="9614583" cy="10287000"/>
            <a:chOff x="0" y="0"/>
            <a:chExt cx="12819444" cy="13716000"/>
          </a:xfrm>
        </p:grpSpPr>
        <p:pic>
          <p:nvPicPr>
            <p:cNvPr id="10" name="Picture 10"/>
            <p:cNvPicPr>
              <a:picLocks noChangeAspect="1"/>
            </p:cNvPicPr>
            <p:nvPr/>
          </p:nvPicPr>
          <p:blipFill>
            <a:blip r:embed="rId1"/>
            <a:srcRect l="18305" r="19366"/>
            <a:stretch>
              <a:fillRect/>
            </a:stretch>
          </p:blipFill>
          <p:spPr>
            <a:xfrm>
              <a:off x="0" y="0"/>
              <a:ext cx="12819444" cy="13716000"/>
            </a:xfrm>
            <a:prstGeom prst="rect">
              <a:avLst/>
            </a:prstGeom>
          </p:spPr>
        </p:pic>
      </p:grpSp>
      <p:sp>
        <p:nvSpPr>
          <p:cNvPr id="11" name="TextBox 11"/>
          <p:cNvSpPr txBox="1"/>
          <p:nvPr/>
        </p:nvSpPr>
        <p:spPr>
          <a:xfrm>
            <a:off x="10348595" y="190500"/>
            <a:ext cx="4671060" cy="721995"/>
          </a:xfrm>
          <a:prstGeom prst="rect">
            <a:avLst/>
          </a:prstGeom>
        </p:spPr>
        <p:txBody>
          <a:bodyPr wrap="square" lIns="0" tIns="0" rIns="0" bIns="0" rtlCol="0" anchor="t">
            <a:spAutoFit/>
          </a:bodyPr>
          <a:lstStyle/>
          <a:p>
            <a:pPr>
              <a:lnSpc>
                <a:spcPts val="5630"/>
              </a:lnSpc>
            </a:pPr>
            <a:r>
              <a:rPr lang="en-US" sz="4400">
                <a:solidFill>
                  <a:srgbClr val="30211C"/>
                </a:solidFill>
                <a:latin typeface="Poppins Bold" panose="00000800000000000000"/>
              </a:rPr>
              <a:t>Data Overview</a:t>
            </a:r>
            <a:endParaRPr lang="en-US" sz="4400">
              <a:solidFill>
                <a:srgbClr val="30211C"/>
              </a:solidFill>
              <a:latin typeface="Poppins Bold" panose="00000800000000000000"/>
            </a:endParaRPr>
          </a:p>
        </p:txBody>
      </p:sp>
      <p:sp>
        <p:nvSpPr>
          <p:cNvPr id="12" name="Freeform 12"/>
          <p:cNvSpPr/>
          <p:nvPr/>
        </p:nvSpPr>
        <p:spPr>
          <a:xfrm rot="-4209738">
            <a:off x="12411249" y="2093163"/>
            <a:ext cx="545920" cy="715960"/>
          </a:xfrm>
          <a:custGeom>
            <a:avLst/>
            <a:gdLst/>
            <a:ahLst/>
            <a:cxnLst/>
            <a:rect l="l" t="t" r="r" b="b"/>
            <a:pathLst>
              <a:path w="545920" h="715960">
                <a:moveTo>
                  <a:pt x="0" y="0"/>
                </a:moveTo>
                <a:lnTo>
                  <a:pt x="545919" y="0"/>
                </a:lnTo>
                <a:lnTo>
                  <a:pt x="545919" y="715961"/>
                </a:lnTo>
                <a:lnTo>
                  <a:pt x="0" y="715961"/>
                </a:lnTo>
                <a:lnTo>
                  <a:pt x="0" y="0"/>
                </a:lnTo>
                <a:close/>
              </a:path>
            </a:pathLst>
          </a:custGeom>
          <a:blipFill>
            <a:blip r:embed="rId2"/>
            <a:stretch>
              <a:fillRect/>
            </a:stretch>
          </a:blipFill>
        </p:spPr>
      </p:sp>
      <p:sp>
        <p:nvSpPr>
          <p:cNvPr id="23" name="TextBox 23"/>
          <p:cNvSpPr txBox="1"/>
          <p:nvPr/>
        </p:nvSpPr>
        <p:spPr>
          <a:xfrm>
            <a:off x="11191303" y="5729627"/>
            <a:ext cx="496110" cy="297180"/>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Open Sans Bold"/>
              </a:rPr>
              <a:t>02</a:t>
            </a:r>
            <a:endParaRPr lang="en-US" sz="1800">
              <a:solidFill>
                <a:srgbClr val="FFFFFF"/>
              </a:solidFill>
              <a:latin typeface="Open Sans Bold"/>
            </a:endParaRPr>
          </a:p>
        </p:txBody>
      </p:sp>
      <p:pic>
        <p:nvPicPr>
          <p:cNvPr id="39" name="Picture 38" descr="Screenshot 2024-03-29 165116"/>
          <p:cNvPicPr>
            <a:picLocks noChangeAspect="1"/>
          </p:cNvPicPr>
          <p:nvPr/>
        </p:nvPicPr>
        <p:blipFill>
          <a:blip r:embed="rId3"/>
          <a:srcRect t="26852" r="3125" b="4630"/>
          <a:stretch>
            <a:fillRect/>
          </a:stretch>
        </p:blipFill>
        <p:spPr>
          <a:xfrm>
            <a:off x="228600" y="1555115"/>
            <a:ext cx="17449800" cy="8437245"/>
          </a:xfrm>
          <a:prstGeom prst="rect">
            <a:avLst/>
          </a:prstGeom>
          <a:ln w="38100">
            <a:solidFill>
              <a:schemeClr val="tx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grpSp>
        <p:nvGrpSpPr>
          <p:cNvPr id="9" name="Group 9"/>
          <p:cNvGrpSpPr/>
          <p:nvPr/>
        </p:nvGrpSpPr>
        <p:grpSpPr>
          <a:xfrm rot="0">
            <a:off x="0" y="0"/>
            <a:ext cx="9614583" cy="10287000"/>
            <a:chOff x="0" y="0"/>
            <a:chExt cx="12819444" cy="13716000"/>
          </a:xfrm>
        </p:grpSpPr>
        <p:pic>
          <p:nvPicPr>
            <p:cNvPr id="10" name="Picture 10"/>
            <p:cNvPicPr>
              <a:picLocks noChangeAspect="1"/>
            </p:cNvPicPr>
            <p:nvPr/>
          </p:nvPicPr>
          <p:blipFill>
            <a:blip r:embed="rId1"/>
            <a:srcRect l="18305" r="19366"/>
            <a:stretch>
              <a:fillRect/>
            </a:stretch>
          </p:blipFill>
          <p:spPr>
            <a:xfrm>
              <a:off x="0" y="0"/>
              <a:ext cx="12819444" cy="13716000"/>
            </a:xfrm>
            <a:prstGeom prst="rect">
              <a:avLst/>
            </a:prstGeom>
          </p:spPr>
        </p:pic>
      </p:grpSp>
      <p:sp>
        <p:nvSpPr>
          <p:cNvPr id="11" name="TextBox 11"/>
          <p:cNvSpPr txBox="1"/>
          <p:nvPr/>
        </p:nvSpPr>
        <p:spPr>
          <a:xfrm>
            <a:off x="9829800" y="190500"/>
            <a:ext cx="7261225" cy="721995"/>
          </a:xfrm>
          <a:prstGeom prst="rect">
            <a:avLst/>
          </a:prstGeom>
        </p:spPr>
        <p:txBody>
          <a:bodyPr wrap="square" lIns="0" tIns="0" rIns="0" bIns="0" rtlCol="0" anchor="t">
            <a:spAutoFit/>
          </a:bodyPr>
          <a:lstStyle/>
          <a:p>
            <a:pPr>
              <a:lnSpc>
                <a:spcPts val="5630"/>
              </a:lnSpc>
            </a:pPr>
            <a:r>
              <a:rPr lang="en-US" sz="4400">
                <a:solidFill>
                  <a:srgbClr val="30211C"/>
                </a:solidFill>
                <a:latin typeface="Poppins Bold" panose="00000800000000000000"/>
              </a:rPr>
              <a:t>Crop-specific Analysis:</a:t>
            </a:r>
            <a:endParaRPr lang="en-US" sz="4400">
              <a:solidFill>
                <a:srgbClr val="30211C"/>
              </a:solidFill>
              <a:latin typeface="Poppins Bold" panose="00000800000000000000"/>
            </a:endParaRPr>
          </a:p>
        </p:txBody>
      </p:sp>
      <p:sp>
        <p:nvSpPr>
          <p:cNvPr id="12" name="Freeform 12"/>
          <p:cNvSpPr/>
          <p:nvPr/>
        </p:nvSpPr>
        <p:spPr>
          <a:xfrm rot="-4209738">
            <a:off x="12411249" y="2093163"/>
            <a:ext cx="545920" cy="715960"/>
          </a:xfrm>
          <a:custGeom>
            <a:avLst/>
            <a:gdLst/>
            <a:ahLst/>
            <a:cxnLst/>
            <a:rect l="l" t="t" r="r" b="b"/>
            <a:pathLst>
              <a:path w="545920" h="715960">
                <a:moveTo>
                  <a:pt x="0" y="0"/>
                </a:moveTo>
                <a:lnTo>
                  <a:pt x="545919" y="0"/>
                </a:lnTo>
                <a:lnTo>
                  <a:pt x="545919" y="715961"/>
                </a:lnTo>
                <a:lnTo>
                  <a:pt x="0" y="715961"/>
                </a:lnTo>
                <a:lnTo>
                  <a:pt x="0" y="0"/>
                </a:lnTo>
                <a:close/>
              </a:path>
            </a:pathLst>
          </a:custGeom>
          <a:blipFill>
            <a:blip r:embed="rId2"/>
            <a:stretch>
              <a:fillRect/>
            </a:stretch>
          </a:blipFill>
        </p:spPr>
      </p:sp>
      <p:sp>
        <p:nvSpPr>
          <p:cNvPr id="23" name="TextBox 23"/>
          <p:cNvSpPr txBox="1"/>
          <p:nvPr/>
        </p:nvSpPr>
        <p:spPr>
          <a:xfrm>
            <a:off x="11191303" y="5729627"/>
            <a:ext cx="496110" cy="297180"/>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Open Sans Bold"/>
              </a:rPr>
              <a:t>02</a:t>
            </a:r>
            <a:endParaRPr lang="en-US" sz="1800">
              <a:solidFill>
                <a:srgbClr val="FFFFFF"/>
              </a:solidFill>
              <a:latin typeface="Open Sans Bold"/>
            </a:endParaRPr>
          </a:p>
        </p:txBody>
      </p:sp>
      <p:pic>
        <p:nvPicPr>
          <p:cNvPr id="37" name="Picture 36"/>
          <p:cNvPicPr>
            <a:picLocks noChangeAspect="1"/>
          </p:cNvPicPr>
          <p:nvPr/>
        </p:nvPicPr>
        <p:blipFill>
          <a:blip r:embed="rId3"/>
          <a:srcRect l="17708" t="32407" r="37500" b="19444"/>
          <a:stretch>
            <a:fillRect/>
          </a:stretch>
        </p:blipFill>
        <p:spPr>
          <a:xfrm>
            <a:off x="533400" y="2324100"/>
            <a:ext cx="11539855" cy="6978015"/>
          </a:xfrm>
          <a:prstGeom prst="rect">
            <a:avLst/>
          </a:prstGeom>
          <a:ln>
            <a:solidFill>
              <a:schemeClr val="tx1"/>
            </a:solidFill>
          </a:ln>
        </p:spPr>
      </p:pic>
      <p:sp>
        <p:nvSpPr>
          <p:cNvPr id="38" name="Text Box 37"/>
          <p:cNvSpPr txBox="1"/>
          <p:nvPr/>
        </p:nvSpPr>
        <p:spPr>
          <a:xfrm>
            <a:off x="12299315" y="2476500"/>
            <a:ext cx="5695950" cy="2675255"/>
          </a:xfrm>
          <a:prstGeom prst="rect">
            <a:avLst/>
          </a:prstGeom>
          <a:noFill/>
        </p:spPr>
        <p:txBody>
          <a:bodyPr wrap="square" rtlCol="0">
            <a:noAutofit/>
          </a:bodyPr>
          <a:p>
            <a:r>
              <a:rPr lang="en-US" sz="3600" b="1"/>
              <a:t>1) Trends in the cultivation of major crops (Wheat,Rice and pulses) focusing on changes in area over years</a:t>
            </a:r>
            <a:endParaRPr lang="en-US" sz="36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1" name="Group 11"/>
          <p:cNvGrpSpPr/>
          <p:nvPr/>
        </p:nvGrpSpPr>
        <p:grpSpPr>
          <a:xfrm rot="0">
            <a:off x="10494997" y="1028700"/>
            <a:ext cx="6764303" cy="2251265"/>
            <a:chOff x="0" y="0"/>
            <a:chExt cx="9019070" cy="3001687"/>
          </a:xfrm>
        </p:grpSpPr>
        <p:pic>
          <p:nvPicPr>
            <p:cNvPr id="12" name="Picture 12"/>
            <p:cNvPicPr>
              <a:picLocks noChangeAspect="1"/>
            </p:cNvPicPr>
            <p:nvPr/>
          </p:nvPicPr>
          <p:blipFill>
            <a:blip r:embed="rId3"/>
            <a:srcRect t="9293" b="68532"/>
            <a:stretch>
              <a:fillRect/>
            </a:stretch>
          </p:blipFill>
          <p:spPr>
            <a:xfrm>
              <a:off x="0" y="0"/>
              <a:ext cx="9019070" cy="3001687"/>
            </a:xfrm>
            <a:prstGeom prst="rect">
              <a:avLst/>
            </a:prstGeom>
          </p:spPr>
        </p:pic>
      </p:grpSp>
      <p:grpSp>
        <p:nvGrpSpPr>
          <p:cNvPr id="13" name="Group 13"/>
          <p:cNvGrpSpPr/>
          <p:nvPr/>
        </p:nvGrpSpPr>
        <p:grpSpPr>
          <a:xfrm rot="0">
            <a:off x="10494997" y="3459403"/>
            <a:ext cx="6827597" cy="6827597"/>
            <a:chOff x="0" y="0"/>
            <a:chExt cx="9103462" cy="9103462"/>
          </a:xfrm>
        </p:grpSpPr>
        <p:pic>
          <p:nvPicPr>
            <p:cNvPr id="14" name="Picture 14"/>
            <p:cNvPicPr>
              <a:picLocks noChangeAspect="1"/>
            </p:cNvPicPr>
            <p:nvPr/>
          </p:nvPicPr>
          <p:blipFill>
            <a:blip r:embed="rId3"/>
            <a:srcRect t="33256" b="118"/>
            <a:stretch>
              <a:fillRect/>
            </a:stretch>
          </p:blipFill>
          <p:spPr>
            <a:xfrm>
              <a:off x="0" y="0"/>
              <a:ext cx="9103462" cy="9103462"/>
            </a:xfrm>
            <a:prstGeom prst="rect">
              <a:avLst/>
            </a:prstGeom>
          </p:spPr>
        </p:pic>
      </p:grpSp>
      <p:sp>
        <p:nvSpPr>
          <p:cNvPr id="16" name="Freeform 16"/>
          <p:cNvSpPr/>
          <p:nvPr/>
        </p:nvSpPr>
        <p:spPr>
          <a:xfrm rot="-4209738">
            <a:off x="3262874" y="2088941"/>
            <a:ext cx="545920" cy="715960"/>
          </a:xfrm>
          <a:custGeom>
            <a:avLst/>
            <a:gdLst/>
            <a:ahLst/>
            <a:cxnLst/>
            <a:rect l="l" t="t" r="r" b="b"/>
            <a:pathLst>
              <a:path w="545920" h="715960">
                <a:moveTo>
                  <a:pt x="0" y="0"/>
                </a:moveTo>
                <a:lnTo>
                  <a:pt x="545920" y="0"/>
                </a:lnTo>
                <a:lnTo>
                  <a:pt x="545920" y="715960"/>
                </a:lnTo>
                <a:lnTo>
                  <a:pt x="0" y="715960"/>
                </a:lnTo>
                <a:lnTo>
                  <a:pt x="0" y="0"/>
                </a:lnTo>
                <a:close/>
              </a:path>
            </a:pathLst>
          </a:custGeom>
          <a:blipFill>
            <a:blip r:embed="rId4"/>
            <a:stretch>
              <a:fillRect/>
            </a:stretch>
          </a:blipFill>
        </p:spPr>
      </p:sp>
      <p:sp>
        <p:nvSpPr>
          <p:cNvPr id="27" name="TextBox 27"/>
          <p:cNvSpPr txBox="1"/>
          <p:nvPr/>
        </p:nvSpPr>
        <p:spPr>
          <a:xfrm>
            <a:off x="5985626" y="4052023"/>
            <a:ext cx="496110" cy="297180"/>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Open Sans Bold"/>
              </a:rPr>
              <a:t>02</a:t>
            </a:r>
            <a:endParaRPr lang="en-US" sz="1800">
              <a:solidFill>
                <a:srgbClr val="FFFFFF"/>
              </a:solidFill>
              <a:latin typeface="Open Sans Bold"/>
            </a:endParaRPr>
          </a:p>
        </p:txBody>
      </p:sp>
      <p:sp>
        <p:nvSpPr>
          <p:cNvPr id="33" name="TextBox 33"/>
          <p:cNvSpPr txBox="1"/>
          <p:nvPr/>
        </p:nvSpPr>
        <p:spPr>
          <a:xfrm>
            <a:off x="2042928" y="6505749"/>
            <a:ext cx="496110" cy="297180"/>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Open Sans Bold"/>
              </a:rPr>
              <a:t>03</a:t>
            </a:r>
            <a:endParaRPr lang="en-US" sz="1800">
              <a:solidFill>
                <a:srgbClr val="FFFFFF"/>
              </a:solidFill>
              <a:latin typeface="Open Sans Bold"/>
            </a:endParaRPr>
          </a:p>
        </p:txBody>
      </p:sp>
      <p:sp>
        <p:nvSpPr>
          <p:cNvPr id="39" name="TextBox 39"/>
          <p:cNvSpPr txBox="1"/>
          <p:nvPr/>
        </p:nvSpPr>
        <p:spPr>
          <a:xfrm>
            <a:off x="5985626" y="6505749"/>
            <a:ext cx="496110" cy="297180"/>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Open Sans Bold"/>
              </a:rPr>
              <a:t>04</a:t>
            </a:r>
            <a:endParaRPr lang="en-US" sz="1800">
              <a:solidFill>
                <a:srgbClr val="FFFFFF"/>
              </a:solidFill>
              <a:latin typeface="Open Sans Bold"/>
            </a:endParaRPr>
          </a:p>
        </p:txBody>
      </p:sp>
      <p:sp>
        <p:nvSpPr>
          <p:cNvPr id="41" name="Text Box 40"/>
          <p:cNvSpPr txBox="1"/>
          <p:nvPr/>
        </p:nvSpPr>
        <p:spPr>
          <a:xfrm>
            <a:off x="228600" y="952500"/>
            <a:ext cx="10226040" cy="2675255"/>
          </a:xfrm>
          <a:prstGeom prst="rect">
            <a:avLst/>
          </a:prstGeom>
          <a:noFill/>
        </p:spPr>
        <p:txBody>
          <a:bodyPr wrap="square" rtlCol="0">
            <a:noAutofit/>
          </a:bodyPr>
          <a:p>
            <a:r>
              <a:rPr lang="en-US" sz="3600" b="1"/>
              <a:t>2) Trends in the cultivation of major crops (Wheat,Rice and pulses) focusing on changes in production over years</a:t>
            </a:r>
            <a:endParaRPr lang="en-US" sz="3600" b="1"/>
          </a:p>
        </p:txBody>
      </p:sp>
      <p:pic>
        <p:nvPicPr>
          <p:cNvPr id="42" name="Picture 41"/>
          <p:cNvPicPr>
            <a:picLocks noChangeAspect="1"/>
          </p:cNvPicPr>
          <p:nvPr/>
        </p:nvPicPr>
        <p:blipFill>
          <a:blip r:embed="rId5"/>
          <a:srcRect l="17495" t="32020" r="37518" b="19105"/>
          <a:stretch>
            <a:fillRect/>
          </a:stretch>
        </p:blipFill>
        <p:spPr>
          <a:xfrm>
            <a:off x="1828800" y="3009900"/>
            <a:ext cx="14651355" cy="6811010"/>
          </a:xfrm>
          <a:prstGeom prst="rect">
            <a:avLst/>
          </a:prstGeom>
          <a:ln w="38100">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grpSp>
        <p:nvGrpSpPr>
          <p:cNvPr id="9" name="Group 9"/>
          <p:cNvGrpSpPr/>
          <p:nvPr/>
        </p:nvGrpSpPr>
        <p:grpSpPr>
          <a:xfrm rot="0">
            <a:off x="0" y="0"/>
            <a:ext cx="9614583" cy="10287000"/>
            <a:chOff x="0" y="0"/>
            <a:chExt cx="12819444" cy="13716000"/>
          </a:xfrm>
        </p:grpSpPr>
        <p:pic>
          <p:nvPicPr>
            <p:cNvPr id="10" name="Picture 10"/>
            <p:cNvPicPr>
              <a:picLocks noChangeAspect="1"/>
            </p:cNvPicPr>
            <p:nvPr/>
          </p:nvPicPr>
          <p:blipFill>
            <a:blip r:embed="rId1"/>
            <a:srcRect l="18305" r="19366"/>
            <a:stretch>
              <a:fillRect/>
            </a:stretch>
          </p:blipFill>
          <p:spPr>
            <a:xfrm>
              <a:off x="0" y="0"/>
              <a:ext cx="12819444" cy="13716000"/>
            </a:xfrm>
            <a:prstGeom prst="rect">
              <a:avLst/>
            </a:prstGeom>
          </p:spPr>
        </p:pic>
      </p:grpSp>
      <p:sp>
        <p:nvSpPr>
          <p:cNvPr id="12" name="Freeform 12"/>
          <p:cNvSpPr/>
          <p:nvPr/>
        </p:nvSpPr>
        <p:spPr>
          <a:xfrm rot="-4209738">
            <a:off x="12411249" y="2093163"/>
            <a:ext cx="545920" cy="715960"/>
          </a:xfrm>
          <a:custGeom>
            <a:avLst/>
            <a:gdLst/>
            <a:ahLst/>
            <a:cxnLst/>
            <a:rect l="l" t="t" r="r" b="b"/>
            <a:pathLst>
              <a:path w="545920" h="715960">
                <a:moveTo>
                  <a:pt x="0" y="0"/>
                </a:moveTo>
                <a:lnTo>
                  <a:pt x="545919" y="0"/>
                </a:lnTo>
                <a:lnTo>
                  <a:pt x="545919" y="715961"/>
                </a:lnTo>
                <a:lnTo>
                  <a:pt x="0" y="715961"/>
                </a:lnTo>
                <a:lnTo>
                  <a:pt x="0" y="0"/>
                </a:lnTo>
                <a:close/>
              </a:path>
            </a:pathLst>
          </a:custGeom>
          <a:blipFill>
            <a:blip r:embed="rId2"/>
            <a:stretch>
              <a:fillRect/>
            </a:stretch>
          </a:blipFill>
        </p:spPr>
      </p:sp>
      <p:sp>
        <p:nvSpPr>
          <p:cNvPr id="23" name="TextBox 23"/>
          <p:cNvSpPr txBox="1"/>
          <p:nvPr/>
        </p:nvSpPr>
        <p:spPr>
          <a:xfrm>
            <a:off x="11191303" y="5729627"/>
            <a:ext cx="496110" cy="297180"/>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Open Sans Bold"/>
              </a:rPr>
              <a:t>02</a:t>
            </a:r>
            <a:endParaRPr lang="en-US" sz="1800">
              <a:solidFill>
                <a:srgbClr val="FFFFFF"/>
              </a:solidFill>
              <a:latin typeface="Open Sans Bold"/>
            </a:endParaRPr>
          </a:p>
        </p:txBody>
      </p:sp>
      <p:sp>
        <p:nvSpPr>
          <p:cNvPr id="38" name="Text Box 37"/>
          <p:cNvSpPr txBox="1"/>
          <p:nvPr/>
        </p:nvSpPr>
        <p:spPr>
          <a:xfrm>
            <a:off x="9829800" y="114300"/>
            <a:ext cx="8230235" cy="2447290"/>
          </a:xfrm>
          <a:prstGeom prst="rect">
            <a:avLst/>
          </a:prstGeom>
          <a:noFill/>
        </p:spPr>
        <p:txBody>
          <a:bodyPr wrap="square" rtlCol="0">
            <a:noAutofit/>
          </a:bodyPr>
          <a:p>
            <a:r>
              <a:rPr lang="en-US" sz="3600" b="1"/>
              <a:t>3) Trends in the cultivation of major crops (Wheat,Rice and pulses) focusing on changes in yield over years</a:t>
            </a:r>
            <a:endParaRPr lang="en-US" sz="3600" b="1"/>
          </a:p>
        </p:txBody>
      </p:sp>
      <p:pic>
        <p:nvPicPr>
          <p:cNvPr id="5" name="Picture 4" descr="Screenshot 2024-03-29 163515"/>
          <p:cNvPicPr>
            <a:picLocks noChangeAspect="1"/>
          </p:cNvPicPr>
          <p:nvPr/>
        </p:nvPicPr>
        <p:blipFill>
          <a:blip r:embed="rId3"/>
          <a:srcRect l="17188" t="59259" r="55208" b="12037"/>
          <a:stretch>
            <a:fillRect/>
          </a:stretch>
        </p:blipFill>
        <p:spPr>
          <a:xfrm>
            <a:off x="1981200" y="2324100"/>
            <a:ext cx="14379575" cy="71659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12" name="Freeform 12"/>
          <p:cNvSpPr/>
          <p:nvPr/>
        </p:nvSpPr>
        <p:spPr>
          <a:xfrm rot="-4209738">
            <a:off x="12411249" y="2093163"/>
            <a:ext cx="545920" cy="715960"/>
          </a:xfrm>
          <a:custGeom>
            <a:avLst/>
            <a:gdLst/>
            <a:ahLst/>
            <a:cxnLst/>
            <a:rect l="l" t="t" r="r" b="b"/>
            <a:pathLst>
              <a:path w="545920" h="715960">
                <a:moveTo>
                  <a:pt x="0" y="0"/>
                </a:moveTo>
                <a:lnTo>
                  <a:pt x="545919" y="0"/>
                </a:lnTo>
                <a:lnTo>
                  <a:pt x="545919" y="715961"/>
                </a:lnTo>
                <a:lnTo>
                  <a:pt x="0" y="715961"/>
                </a:lnTo>
                <a:lnTo>
                  <a:pt x="0" y="0"/>
                </a:lnTo>
                <a:close/>
              </a:path>
            </a:pathLst>
          </a:custGeom>
          <a:blipFill>
            <a:blip r:embed="rId1"/>
            <a:stretch>
              <a:fillRect/>
            </a:stretch>
          </a:blipFill>
        </p:spPr>
      </p:sp>
      <p:sp>
        <p:nvSpPr>
          <p:cNvPr id="23" name="TextBox 23"/>
          <p:cNvSpPr txBox="1"/>
          <p:nvPr/>
        </p:nvSpPr>
        <p:spPr>
          <a:xfrm>
            <a:off x="11191303" y="5729627"/>
            <a:ext cx="496110" cy="297180"/>
          </a:xfrm>
          <a:prstGeom prst="rect">
            <a:avLst/>
          </a:prstGeom>
        </p:spPr>
        <p:txBody>
          <a:bodyPr lIns="0" tIns="0" rIns="0" bIns="0" rtlCol="0" anchor="t">
            <a:spAutoFit/>
          </a:bodyPr>
          <a:lstStyle/>
          <a:p>
            <a:pPr algn="ctr">
              <a:lnSpc>
                <a:spcPts val="2520"/>
              </a:lnSpc>
              <a:spcBef>
                <a:spcPct val="0"/>
              </a:spcBef>
            </a:pPr>
            <a:r>
              <a:rPr lang="en-US" sz="1800">
                <a:solidFill>
                  <a:srgbClr val="FFFFFF"/>
                </a:solidFill>
                <a:latin typeface="Open Sans Bold"/>
              </a:rPr>
              <a:t>02</a:t>
            </a:r>
            <a:endParaRPr lang="en-US" sz="1800">
              <a:solidFill>
                <a:srgbClr val="FFFFFF"/>
              </a:solidFill>
              <a:latin typeface="Open Sans Bold"/>
            </a:endParaRPr>
          </a:p>
        </p:txBody>
      </p:sp>
      <p:sp>
        <p:nvSpPr>
          <p:cNvPr id="38" name="Text Box 37"/>
          <p:cNvSpPr txBox="1"/>
          <p:nvPr/>
        </p:nvSpPr>
        <p:spPr>
          <a:xfrm>
            <a:off x="2560320" y="114300"/>
            <a:ext cx="15499715" cy="1002665"/>
          </a:xfrm>
          <a:prstGeom prst="rect">
            <a:avLst/>
          </a:prstGeom>
          <a:noFill/>
        </p:spPr>
        <p:txBody>
          <a:bodyPr wrap="square" rtlCol="0">
            <a:noAutofit/>
          </a:bodyPr>
          <a:p>
            <a:r>
              <a:rPr lang="en-US" sz="5400" b="1"/>
              <a:t> Trends in the cultivation of major crops </a:t>
            </a:r>
            <a:endParaRPr lang="en-US" sz="5400" b="1"/>
          </a:p>
        </p:txBody>
      </p:sp>
      <p:pic>
        <p:nvPicPr>
          <p:cNvPr id="5" name="Picture 4" descr="Screenshot 2024-03-29 172038"/>
          <p:cNvPicPr>
            <a:picLocks noChangeAspect="1"/>
          </p:cNvPicPr>
          <p:nvPr/>
        </p:nvPicPr>
        <p:blipFill>
          <a:blip r:embed="rId2"/>
          <a:srcRect l="3646" t="18519" r="26563" b="11111"/>
          <a:stretch>
            <a:fillRect/>
          </a:stretch>
        </p:blipFill>
        <p:spPr>
          <a:xfrm>
            <a:off x="1066800" y="1257300"/>
            <a:ext cx="15526385" cy="8806180"/>
          </a:xfrm>
          <a:prstGeom prst="rect">
            <a:avLst/>
          </a:prstGeom>
          <a:ln w="38100">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725930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5833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529585" y="271207"/>
            <a:ext cx="354178" cy="486286"/>
          </a:xfrm>
          <a:custGeom>
            <a:avLst/>
            <a:gdLst/>
            <a:ahLst/>
            <a:cxnLst/>
            <a:rect l="l" t="t" r="r" b="b"/>
            <a:pathLst>
              <a:path w="354178" h="486286">
                <a:moveTo>
                  <a:pt x="0" y="0"/>
                </a:moveTo>
                <a:lnTo>
                  <a:pt x="354178" y="0"/>
                </a:lnTo>
                <a:lnTo>
                  <a:pt x="354178" y="486286"/>
                </a:lnTo>
                <a:lnTo>
                  <a:pt x="0" y="48628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1" name="Group 11"/>
          <p:cNvGrpSpPr/>
          <p:nvPr/>
        </p:nvGrpSpPr>
        <p:grpSpPr>
          <a:xfrm rot="0">
            <a:off x="318135" y="271145"/>
            <a:ext cx="7085965" cy="9737090"/>
            <a:chOff x="0" y="0"/>
            <a:chExt cx="8499977" cy="7855152"/>
          </a:xfrm>
        </p:grpSpPr>
        <p:pic>
          <p:nvPicPr>
            <p:cNvPr id="12" name="Picture 12"/>
            <p:cNvPicPr>
              <a:picLocks noChangeAspect="1"/>
            </p:cNvPicPr>
            <p:nvPr/>
          </p:nvPicPr>
          <p:blipFill>
            <a:blip r:embed="rId3"/>
            <a:srcRect l="13930" r="13930"/>
            <a:stretch>
              <a:fillRect/>
            </a:stretch>
          </p:blipFill>
          <p:spPr>
            <a:xfrm>
              <a:off x="0" y="0"/>
              <a:ext cx="8499977" cy="7855152"/>
            </a:xfrm>
            <a:prstGeom prst="rect">
              <a:avLst/>
            </a:prstGeom>
          </p:spPr>
        </p:pic>
      </p:grpSp>
      <p:sp>
        <p:nvSpPr>
          <p:cNvPr id="15" name="TextBox 15"/>
          <p:cNvSpPr txBox="1"/>
          <p:nvPr/>
        </p:nvSpPr>
        <p:spPr>
          <a:xfrm>
            <a:off x="8839200" y="190500"/>
            <a:ext cx="8153400" cy="721995"/>
          </a:xfrm>
          <a:prstGeom prst="rect">
            <a:avLst/>
          </a:prstGeom>
        </p:spPr>
        <p:txBody>
          <a:bodyPr wrap="square" lIns="0" tIns="0" rIns="0" bIns="0" rtlCol="0" anchor="t">
            <a:spAutoFit/>
          </a:bodyPr>
          <a:lstStyle/>
          <a:p>
            <a:pPr>
              <a:lnSpc>
                <a:spcPts val="5630"/>
              </a:lnSpc>
            </a:pPr>
            <a:r>
              <a:rPr lang="en-US" sz="6000">
                <a:solidFill>
                  <a:srgbClr val="30211C"/>
                </a:solidFill>
                <a:latin typeface="Poppins Bold" panose="00000800000000000000"/>
              </a:rPr>
              <a:t>Regional Disparities:</a:t>
            </a:r>
            <a:endParaRPr lang="en-US" sz="6000">
              <a:solidFill>
                <a:srgbClr val="30211C"/>
              </a:solidFill>
              <a:latin typeface="Poppins Bold" panose="00000800000000000000"/>
            </a:endParaRPr>
          </a:p>
        </p:txBody>
      </p:sp>
      <p:sp>
        <p:nvSpPr>
          <p:cNvPr id="16" name="Freeform 16"/>
          <p:cNvSpPr/>
          <p:nvPr/>
        </p:nvSpPr>
        <p:spPr>
          <a:xfrm rot="-4209738">
            <a:off x="3142115" y="7612452"/>
            <a:ext cx="545920" cy="715960"/>
          </a:xfrm>
          <a:custGeom>
            <a:avLst/>
            <a:gdLst/>
            <a:ahLst/>
            <a:cxnLst/>
            <a:rect l="l" t="t" r="r" b="b"/>
            <a:pathLst>
              <a:path w="545920" h="715960">
                <a:moveTo>
                  <a:pt x="0" y="0"/>
                </a:moveTo>
                <a:lnTo>
                  <a:pt x="545920" y="0"/>
                </a:lnTo>
                <a:lnTo>
                  <a:pt x="545920" y="715961"/>
                </a:lnTo>
                <a:lnTo>
                  <a:pt x="0" y="715961"/>
                </a:lnTo>
                <a:lnTo>
                  <a:pt x="0" y="0"/>
                </a:lnTo>
                <a:close/>
              </a:path>
            </a:pathLst>
          </a:custGeom>
          <a:blipFill>
            <a:blip r:embed="rId4"/>
            <a:stretch>
              <a:fillRect/>
            </a:stretch>
          </a:blipFill>
        </p:spPr>
      </p:sp>
      <p:sp>
        <p:nvSpPr>
          <p:cNvPr id="19" name="Text Box 18"/>
          <p:cNvSpPr txBox="1"/>
          <p:nvPr/>
        </p:nvSpPr>
        <p:spPr>
          <a:xfrm>
            <a:off x="7731125" y="1181100"/>
            <a:ext cx="9261475" cy="1076325"/>
          </a:xfrm>
          <a:prstGeom prst="rect">
            <a:avLst/>
          </a:prstGeom>
          <a:noFill/>
        </p:spPr>
        <p:txBody>
          <a:bodyPr wrap="square" rtlCol="0">
            <a:spAutoFit/>
          </a:bodyPr>
          <a:p>
            <a:r>
              <a:rPr lang="en-US" sz="3200" b="1"/>
              <a:t>Disparities and variations in agricultural practices and outcomes across different districts and states.</a:t>
            </a:r>
            <a:endParaRPr lang="en-US" sz="3200" b="1"/>
          </a:p>
        </p:txBody>
      </p:sp>
      <p:pic>
        <p:nvPicPr>
          <p:cNvPr id="20" name="Picture 19"/>
          <p:cNvPicPr>
            <a:picLocks noChangeAspect="1"/>
          </p:cNvPicPr>
          <p:nvPr/>
        </p:nvPicPr>
        <p:blipFill>
          <a:blip r:embed="rId5"/>
          <a:srcRect l="16667" t="31481" r="54688" b="39815"/>
          <a:stretch>
            <a:fillRect/>
          </a:stretch>
        </p:blipFill>
        <p:spPr>
          <a:xfrm>
            <a:off x="2667000" y="2628900"/>
            <a:ext cx="12649835" cy="71304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2772</Words>
  <Application>WPS Presentation</Application>
  <PresentationFormat>On-screen Show (4:3)</PresentationFormat>
  <Paragraphs>76</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SimSun</vt:lpstr>
      <vt:lpstr>Wingdings</vt:lpstr>
      <vt:lpstr>Poppins Bold</vt:lpstr>
      <vt:lpstr>Calibri</vt:lpstr>
      <vt:lpstr>Open Sans</vt:lpstr>
      <vt:lpstr>Open Sans Bold</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 by Step Process Chart Visual Charts Presentation in Blue Black Teal Simple Style</dc:title>
  <dc:creator/>
  <cp:lastModifiedBy>DELL</cp:lastModifiedBy>
  <cp:revision>4</cp:revision>
  <dcterms:created xsi:type="dcterms:W3CDTF">2006-08-16T00:00:00Z</dcterms:created>
  <dcterms:modified xsi:type="dcterms:W3CDTF">2024-03-29T13:13:23Z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F17119C98E21442C8623881714A687F9_13</vt:lpwstr>
  </property>
  <property fmtid="{D5CDD505-2E9C-101B-9397-08002B2CF9AE}" pid="3" name="KSOProductBuildVer">
    <vt:lpwstr>1033-12.2.0.13489</vt:lpwstr>
  </property>
</Properties>
</file>